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2" r:id="rId6"/>
    <p:sldId id="260" r:id="rId7"/>
    <p:sldId id="261" r:id="rId8"/>
    <p:sldId id="264" r:id="rId9"/>
    <p:sldId id="263" r:id="rId10"/>
    <p:sldId id="266" r:id="rId11"/>
    <p:sldId id="265" r:id="rId12"/>
  </p:sldIdLst>
  <p:sldSz cx="14630400" cy="8229600"/>
  <p:notesSz cx="8229600" cy="14630400"/>
  <p:embeddedFontLst>
    <p:embeddedFont>
      <p:font typeface="Heebo Light" pitchFamily="2" charset="-79"/>
      <p:regular r:id="rId14"/>
    </p:embeddedFont>
    <p:embeddedFont>
      <p:font typeface="Montserrat" panose="00000500000000000000"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1" d="100"/>
          <a:sy n="81" d="100"/>
        </p:scale>
        <p:origin x="101"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28162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348E83-B4C3-55AE-5F5E-3D3DB6D4F7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1E2E37-D3C3-BCC7-06A2-2DEF6B631D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5CE7F5-631B-4DD8-BD0A-DF6E43B9D22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C1E75AC-813D-E8AD-4F4A-AB6053010E15}"/>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14267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72788" y="2317129"/>
            <a:ext cx="7644156" cy="1309760"/>
          </a:xfrm>
          <a:prstGeom prst="rect">
            <a:avLst/>
          </a:prstGeom>
          <a:noFill/>
          <a:ln/>
        </p:spPr>
        <p:txBody>
          <a:bodyPr wrap="square" lIns="0" tIns="0" rIns="0" bIns="0" rtlCol="0" anchor="t"/>
          <a:lstStyle/>
          <a:p>
            <a:pPr marL="0" indent="0">
              <a:lnSpc>
                <a:spcPts val="5550"/>
              </a:lnSpc>
              <a:buNone/>
            </a:pPr>
            <a:r>
              <a:rPr lang="en-US" sz="3200" dirty="0">
                <a:solidFill>
                  <a:srgbClr val="F2F0F4"/>
                </a:solidFill>
                <a:latin typeface="Montserrat" pitchFamily="34" charset="0"/>
                <a:ea typeface="Montserrat" pitchFamily="34" charset="-122"/>
                <a:cs typeface="Montserrat" pitchFamily="34" charset="-120"/>
              </a:rPr>
              <a:t>AI Stylist: Personalizing Fashion Choices</a:t>
            </a:r>
            <a:endParaRPr lang="en-US" sz="3200" dirty="0"/>
          </a:p>
        </p:txBody>
      </p:sp>
      <p:sp>
        <p:nvSpPr>
          <p:cNvPr id="5" name="Rectangle 1">
            <a:extLst>
              <a:ext uri="{FF2B5EF4-FFF2-40B4-BE49-F238E27FC236}">
                <a16:creationId xmlns:a16="http://schemas.microsoft.com/office/drawing/2014/main" id="{08926FBA-B6F8-907B-EACD-5E2F59516EA4}"/>
              </a:ext>
            </a:extLst>
          </p:cNvPr>
          <p:cNvSpPr>
            <a:spLocks noChangeArrowheads="1"/>
          </p:cNvSpPr>
          <p:nvPr/>
        </p:nvSpPr>
        <p:spPr bwMode="auto">
          <a:xfrm>
            <a:off x="6372788" y="5477855"/>
            <a:ext cx="2863809"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rgbClr val="F2F0F4"/>
                </a:solidFill>
                <a:latin typeface="Montserrat" pitchFamily="34" charset="0"/>
              </a:rPr>
              <a:t>Team:</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rgbClr val="F2F0F4"/>
                </a:solidFill>
                <a:latin typeface="Montserrat" pitchFamily="34" charset="0"/>
              </a:rPr>
              <a:t>1.Mohammad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rgbClr val="F2F0F4"/>
                </a:solidFill>
                <a:latin typeface="Montserrat" pitchFamily="34" charset="0"/>
              </a:rPr>
              <a:t>2.Dheeraj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rgbClr val="F2F0F4"/>
                </a:solidFill>
                <a:latin typeface="Montserrat" pitchFamily="34" charset="0"/>
              </a:rPr>
              <a:t>3.Shameera</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rgbClr val="F2F0F4"/>
                </a:solidFill>
                <a:latin typeface="Montserrat" pitchFamily="34" charset="0"/>
              </a:rPr>
              <a:t>4.Akshay</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rgbClr val="F2F0F4"/>
                </a:solidFill>
                <a:latin typeface="Montserrat" pitchFamily="34" charset="0"/>
              </a:rPr>
              <a:t>5.Lebin</a:t>
            </a:r>
          </a:p>
        </p:txBody>
      </p:sp>
      <p:sp>
        <p:nvSpPr>
          <p:cNvPr id="6" name="Rectangle 1">
            <a:extLst>
              <a:ext uri="{FF2B5EF4-FFF2-40B4-BE49-F238E27FC236}">
                <a16:creationId xmlns:a16="http://schemas.microsoft.com/office/drawing/2014/main" id="{671EBA36-EF17-2429-C23E-54B1E45BBABC}"/>
              </a:ext>
            </a:extLst>
          </p:cNvPr>
          <p:cNvSpPr>
            <a:spLocks noChangeArrowheads="1"/>
          </p:cNvSpPr>
          <p:nvPr/>
        </p:nvSpPr>
        <p:spPr bwMode="auto">
          <a:xfrm>
            <a:off x="11493660" y="6284349"/>
            <a:ext cx="31367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rgbClr val="F2F0F4"/>
                </a:solidFill>
                <a:latin typeface="Montserrat" pitchFamily="34" charset="0"/>
              </a:rPr>
              <a:t>Mentor</a:t>
            </a:r>
            <a:r>
              <a:rPr kumimoji="0" lang="en-US" altLang="en-US" sz="1800" b="0" i="0" u="none" strike="noStrike" cap="none" normalizeH="0" baseline="0" dirty="0">
                <a:ln>
                  <a:noFill/>
                </a:ln>
                <a:solidFill>
                  <a:schemeClr val="bg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chemeClr val="bg1"/>
                </a:solidFill>
                <a:latin typeface="Arial" panose="020B0604020202020204" pitchFamily="34" charset="0"/>
              </a:rPr>
              <a:t>Anil </a:t>
            </a:r>
            <a:r>
              <a:rPr lang="en-US" altLang="en-US" sz="2000" dirty="0">
                <a:solidFill>
                  <a:srgbClr val="F2F0F4"/>
                </a:solidFill>
                <a:latin typeface="Montserrat" pitchFamily="34" charset="0"/>
              </a:rPr>
              <a:t>Shaw</a:t>
            </a:r>
            <a:r>
              <a:rPr lang="en-US" altLang="en-US" dirty="0">
                <a:solidFill>
                  <a:schemeClr val="bg1"/>
                </a:solidFill>
                <a:latin typeface="Arial" panose="020B0604020202020204" pitchFamily="34" charset="0"/>
              </a:rPr>
              <a:t> Sir </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8" name="Text 0">
            <a:extLst>
              <a:ext uri="{FF2B5EF4-FFF2-40B4-BE49-F238E27FC236}">
                <a16:creationId xmlns:a16="http://schemas.microsoft.com/office/drawing/2014/main" id="{C439F22E-D9C7-8F84-9EF2-80BC81785FD7}"/>
              </a:ext>
            </a:extLst>
          </p:cNvPr>
          <p:cNvSpPr/>
          <p:nvPr/>
        </p:nvSpPr>
        <p:spPr>
          <a:xfrm>
            <a:off x="6372788" y="81275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Infosys Springboard</a:t>
            </a:r>
            <a:endParaRPr lang="en-US" sz="445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305B73-8D9E-B3F9-1858-2D0589D472A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714336E8-63CA-A172-CD67-31EAC93B93C4}"/>
              </a:ext>
            </a:extLst>
          </p:cNvPr>
          <p:cNvSpPr/>
          <p:nvPr/>
        </p:nvSpPr>
        <p:spPr>
          <a:xfrm>
            <a:off x="2573363" y="546756"/>
            <a:ext cx="8724662" cy="725805"/>
          </a:xfrm>
          <a:prstGeom prst="rect">
            <a:avLst/>
          </a:prstGeom>
          <a:noFill/>
          <a:ln/>
        </p:spPr>
        <p:txBody>
          <a:bodyPr wrap="non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precision in Every Choice</a:t>
            </a:r>
            <a:endParaRPr lang="en-US" sz="4450" dirty="0"/>
          </a:p>
        </p:txBody>
      </p:sp>
      <p:pic>
        <p:nvPicPr>
          <p:cNvPr id="12" name="Picture 11">
            <a:extLst>
              <a:ext uri="{FF2B5EF4-FFF2-40B4-BE49-F238E27FC236}">
                <a16:creationId xmlns:a16="http://schemas.microsoft.com/office/drawing/2014/main" id="{B3795E6A-4194-8C2D-48D8-69C3EE92E45E}"/>
              </a:ext>
            </a:extLst>
          </p:cNvPr>
          <p:cNvPicPr>
            <a:picLocks noChangeAspect="1"/>
          </p:cNvPicPr>
          <p:nvPr/>
        </p:nvPicPr>
        <p:blipFill>
          <a:blip r:embed="rId3"/>
          <a:stretch>
            <a:fillRect/>
          </a:stretch>
        </p:blipFill>
        <p:spPr>
          <a:xfrm>
            <a:off x="8743361" y="1586810"/>
            <a:ext cx="5109328" cy="5109328"/>
          </a:xfrm>
          <a:prstGeom prst="rect">
            <a:avLst/>
          </a:prstGeom>
        </p:spPr>
      </p:pic>
      <p:sp>
        <p:nvSpPr>
          <p:cNvPr id="18" name="Rectangle 1">
            <a:extLst>
              <a:ext uri="{FF2B5EF4-FFF2-40B4-BE49-F238E27FC236}">
                <a16:creationId xmlns:a16="http://schemas.microsoft.com/office/drawing/2014/main" id="{6C0AA4AC-84BA-2932-4126-2A330D58CFB9}"/>
              </a:ext>
            </a:extLst>
          </p:cNvPr>
          <p:cNvSpPr>
            <a:spLocks noChangeArrowheads="1"/>
          </p:cNvSpPr>
          <p:nvPr/>
        </p:nvSpPr>
        <p:spPr bwMode="auto">
          <a:xfrm>
            <a:off x="544241" y="1340827"/>
            <a:ext cx="8199120"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000" dirty="0">
                <a:solidFill>
                  <a:srgbClr val="F2F0F4"/>
                </a:solidFill>
                <a:latin typeface="Montserrat" pitchFamily="34" charset="0"/>
              </a:rPr>
              <a:t>Our AI-powered recommendation system combines cutting-edge machine learning and deep learning techniques to deliver highly personalized and Visually engaging recommendations. We enhanced our dataset by transforming raw IDs into identifiable image filenames and leveraged the VGG16 model, chosen for its proven ability to extract rich, high-dimensional image embeddings that capture Complex visual patterns.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000" dirty="0">
              <a:solidFill>
                <a:srgbClr val="F2F0F4"/>
              </a:solidFill>
              <a:latin typeface="Montserrat" pitchFamily="34" charset="0"/>
            </a:endParaRPr>
          </a:p>
          <a:p>
            <a:pPr marL="0" marR="0" lvl="0" indent="0" algn="l" defTabSz="914400" rtl="0" eaLnBrk="0" fontAlgn="base" latinLnBrk="0" hangingPunct="0">
              <a:lnSpc>
                <a:spcPct val="100000"/>
              </a:lnSpc>
              <a:spcBef>
                <a:spcPct val="0"/>
              </a:spcBef>
              <a:spcAft>
                <a:spcPct val="0"/>
              </a:spcAft>
              <a:buClrTx/>
              <a:buSzTx/>
              <a:tabLst/>
            </a:pPr>
            <a:endParaRPr lang="en-US" altLang="en-US" sz="2000" dirty="0">
              <a:solidFill>
                <a:srgbClr val="F2F0F4"/>
              </a:solidFill>
              <a:latin typeface="Montserrat"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000" dirty="0">
                <a:solidFill>
                  <a:srgbClr val="F2F0F4"/>
                </a:solidFill>
                <a:latin typeface="Montserrat" pitchFamily="34" charset="0"/>
              </a:rPr>
              <a:t>By calculating cosine similarity on these embeddings, the system intelligently ranks and suggests visually similar products, ensuring users discover items that align closely with their preferences. Rigorous training, iterative optimization, and evaluation using metrics like accuracy, precision, and F1-score have resulted in a highly reliable and seamless recommendation experience, revolutionizing how users explore and find products.</a:t>
            </a:r>
          </a:p>
        </p:txBody>
      </p:sp>
    </p:spTree>
    <p:extLst>
      <p:ext uri="{BB962C8B-B14F-4D97-AF65-F5344CB8AC3E}">
        <p14:creationId xmlns:p14="http://schemas.microsoft.com/office/powerpoint/2010/main" val="25928524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408878"/>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Thank You!</a:t>
            </a:r>
            <a:endParaRPr lang="en-US" sz="4450" dirty="0"/>
          </a:p>
        </p:txBody>
      </p:sp>
      <p:sp>
        <p:nvSpPr>
          <p:cNvPr id="4" name="Text 1"/>
          <p:cNvSpPr/>
          <p:nvPr/>
        </p:nvSpPr>
        <p:spPr>
          <a:xfrm>
            <a:off x="793790" y="4457819"/>
            <a:ext cx="7556421" cy="362903"/>
          </a:xfrm>
          <a:prstGeom prst="rect">
            <a:avLst/>
          </a:prstGeom>
          <a:noFill/>
          <a:ln/>
        </p:spPr>
        <p:txBody>
          <a:bodyPr wrap="non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Thank you, Infosys-springboard, and my mentor Mr. Anil Shaw for your</a:t>
            </a:r>
          </a:p>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guidance and support. Grateful to my team for their collaboration and </a:t>
            </a:r>
          </a:p>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dedication throughout this journey..</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976432"/>
            <a:ext cx="7487483" cy="708779"/>
          </a:xfrm>
          <a:prstGeom prst="rect">
            <a:avLst/>
          </a:prstGeom>
          <a:noFill/>
          <a:ln/>
        </p:spPr>
        <p:txBody>
          <a:bodyPr wrap="non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AI Stylist: Project Overview</a:t>
            </a:r>
            <a:endParaRPr lang="en-US" sz="4450" dirty="0"/>
          </a:p>
        </p:txBody>
      </p:sp>
      <p:sp>
        <p:nvSpPr>
          <p:cNvPr id="3" name="Shape 1"/>
          <p:cNvSpPr/>
          <p:nvPr/>
        </p:nvSpPr>
        <p:spPr>
          <a:xfrm>
            <a:off x="793790" y="2393990"/>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4" name="Text 2"/>
          <p:cNvSpPr/>
          <p:nvPr/>
        </p:nvSpPr>
        <p:spPr>
          <a:xfrm>
            <a:off x="987504" y="2479000"/>
            <a:ext cx="122873"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1</a:t>
            </a:r>
            <a:endParaRPr lang="en-US" sz="2650" dirty="0"/>
          </a:p>
        </p:txBody>
      </p:sp>
      <p:sp>
        <p:nvSpPr>
          <p:cNvPr id="5" name="Text 3"/>
          <p:cNvSpPr/>
          <p:nvPr/>
        </p:nvSpPr>
        <p:spPr>
          <a:xfrm>
            <a:off x="1530906" y="239399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Introduction</a:t>
            </a:r>
            <a:endParaRPr lang="en-US" sz="2200" dirty="0"/>
          </a:p>
        </p:txBody>
      </p:sp>
      <p:sp>
        <p:nvSpPr>
          <p:cNvPr id="6" name="Text 4"/>
          <p:cNvSpPr/>
          <p:nvPr/>
        </p:nvSpPr>
        <p:spPr>
          <a:xfrm>
            <a:off x="1530906" y="2884408"/>
            <a:ext cx="5670947" cy="362903"/>
          </a:xfrm>
          <a:prstGeom prst="rect">
            <a:avLst/>
          </a:prstGeom>
          <a:noFill/>
          <a:ln/>
        </p:spPr>
        <p:txBody>
          <a:bodyPr wrap="non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Understanding the AI Stylist project</a:t>
            </a:r>
            <a:endParaRPr lang="en-US" sz="1750" dirty="0"/>
          </a:p>
        </p:txBody>
      </p:sp>
      <p:sp>
        <p:nvSpPr>
          <p:cNvPr id="7" name="Shape 5"/>
          <p:cNvSpPr/>
          <p:nvPr/>
        </p:nvSpPr>
        <p:spPr>
          <a:xfrm>
            <a:off x="7428667" y="2393990"/>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8" name="Text 6"/>
          <p:cNvSpPr/>
          <p:nvPr/>
        </p:nvSpPr>
        <p:spPr>
          <a:xfrm>
            <a:off x="7587139" y="2479000"/>
            <a:ext cx="193238"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2</a:t>
            </a:r>
            <a:endParaRPr lang="en-US" sz="2650" dirty="0"/>
          </a:p>
        </p:txBody>
      </p:sp>
      <p:sp>
        <p:nvSpPr>
          <p:cNvPr id="9" name="Text 7"/>
          <p:cNvSpPr/>
          <p:nvPr/>
        </p:nvSpPr>
        <p:spPr>
          <a:xfrm>
            <a:off x="8165783" y="239399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Project Goals</a:t>
            </a:r>
            <a:endParaRPr lang="en-US" sz="2200" dirty="0"/>
          </a:p>
        </p:txBody>
      </p:sp>
      <p:sp>
        <p:nvSpPr>
          <p:cNvPr id="10" name="Text 8"/>
          <p:cNvSpPr/>
          <p:nvPr/>
        </p:nvSpPr>
        <p:spPr>
          <a:xfrm>
            <a:off x="8165783" y="2884408"/>
            <a:ext cx="5670947" cy="362903"/>
          </a:xfrm>
          <a:prstGeom prst="rect">
            <a:avLst/>
          </a:prstGeom>
          <a:noFill/>
          <a:ln/>
        </p:spPr>
        <p:txBody>
          <a:bodyPr wrap="non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What we aimed to achieve</a:t>
            </a:r>
            <a:endParaRPr lang="en-US" sz="1750" dirty="0"/>
          </a:p>
        </p:txBody>
      </p:sp>
      <p:sp>
        <p:nvSpPr>
          <p:cNvPr id="11" name="Shape 9"/>
          <p:cNvSpPr/>
          <p:nvPr/>
        </p:nvSpPr>
        <p:spPr>
          <a:xfrm>
            <a:off x="793790" y="3729276"/>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12" name="Text 10"/>
          <p:cNvSpPr/>
          <p:nvPr/>
        </p:nvSpPr>
        <p:spPr>
          <a:xfrm>
            <a:off x="952976" y="3814286"/>
            <a:ext cx="191929"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rPr>
              <a:t>3</a:t>
            </a:r>
            <a:endParaRPr lang="en-US" sz="2650" dirty="0"/>
          </a:p>
        </p:txBody>
      </p:sp>
      <p:sp>
        <p:nvSpPr>
          <p:cNvPr id="13" name="Text 11"/>
          <p:cNvSpPr/>
          <p:nvPr/>
        </p:nvSpPr>
        <p:spPr>
          <a:xfrm>
            <a:off x="1530906" y="3729276"/>
            <a:ext cx="3178612" cy="354330"/>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System Architecture</a:t>
            </a:r>
            <a:endParaRPr lang="en-US" sz="2200" dirty="0"/>
          </a:p>
        </p:txBody>
      </p:sp>
      <p:sp>
        <p:nvSpPr>
          <p:cNvPr id="14" name="Text 12"/>
          <p:cNvSpPr/>
          <p:nvPr/>
        </p:nvSpPr>
        <p:spPr>
          <a:xfrm>
            <a:off x="1530906" y="4219694"/>
            <a:ext cx="5670947" cy="362903"/>
          </a:xfrm>
          <a:prstGeom prst="rect">
            <a:avLst/>
          </a:prstGeom>
          <a:noFill/>
          <a:ln/>
        </p:spPr>
        <p:txBody>
          <a:bodyPr wrap="non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How the AI Stylist works</a:t>
            </a:r>
            <a:endParaRPr lang="en-US" sz="1750" dirty="0"/>
          </a:p>
        </p:txBody>
      </p:sp>
      <p:sp>
        <p:nvSpPr>
          <p:cNvPr id="15" name="Shape 13"/>
          <p:cNvSpPr/>
          <p:nvPr/>
        </p:nvSpPr>
        <p:spPr>
          <a:xfrm>
            <a:off x="7428667" y="3729276"/>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16" name="Text 14"/>
          <p:cNvSpPr/>
          <p:nvPr/>
        </p:nvSpPr>
        <p:spPr>
          <a:xfrm>
            <a:off x="7571303" y="3814286"/>
            <a:ext cx="224909"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4</a:t>
            </a:r>
            <a:endParaRPr lang="en-US" sz="2650" dirty="0"/>
          </a:p>
        </p:txBody>
      </p:sp>
      <p:sp>
        <p:nvSpPr>
          <p:cNvPr id="17" name="Text 15"/>
          <p:cNvSpPr/>
          <p:nvPr/>
        </p:nvSpPr>
        <p:spPr>
          <a:xfrm>
            <a:off x="8090535" y="5064562"/>
            <a:ext cx="3723799" cy="354330"/>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Content-Based Filtering</a:t>
            </a:r>
            <a:endParaRPr lang="en-US" sz="2200" dirty="0"/>
          </a:p>
        </p:txBody>
      </p:sp>
      <p:sp>
        <p:nvSpPr>
          <p:cNvPr id="18" name="Text 16"/>
          <p:cNvSpPr/>
          <p:nvPr/>
        </p:nvSpPr>
        <p:spPr>
          <a:xfrm>
            <a:off x="8073777" y="5557398"/>
            <a:ext cx="5670947" cy="362903"/>
          </a:xfrm>
          <a:prstGeom prst="rect">
            <a:avLst/>
          </a:prstGeom>
          <a:noFill/>
          <a:ln/>
        </p:spPr>
        <p:txBody>
          <a:bodyPr wrap="non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Recommendations based on visual features</a:t>
            </a:r>
            <a:endParaRPr lang="en-US" sz="1750" dirty="0"/>
          </a:p>
        </p:txBody>
      </p:sp>
      <p:sp>
        <p:nvSpPr>
          <p:cNvPr id="19" name="Shape 17"/>
          <p:cNvSpPr/>
          <p:nvPr/>
        </p:nvSpPr>
        <p:spPr>
          <a:xfrm>
            <a:off x="793790" y="5064562"/>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20" name="Text 18"/>
          <p:cNvSpPr/>
          <p:nvPr/>
        </p:nvSpPr>
        <p:spPr>
          <a:xfrm>
            <a:off x="952619" y="5149572"/>
            <a:ext cx="192643"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5</a:t>
            </a:r>
            <a:endParaRPr lang="en-US" sz="2650" dirty="0"/>
          </a:p>
        </p:txBody>
      </p:sp>
      <p:sp>
        <p:nvSpPr>
          <p:cNvPr id="21" name="Text 19"/>
          <p:cNvSpPr/>
          <p:nvPr/>
        </p:nvSpPr>
        <p:spPr>
          <a:xfrm>
            <a:off x="1530906" y="5064562"/>
            <a:ext cx="3394829" cy="354330"/>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Collaborative Filtering</a:t>
            </a:r>
            <a:endParaRPr lang="en-US" sz="2200" dirty="0"/>
          </a:p>
        </p:txBody>
      </p:sp>
      <p:sp>
        <p:nvSpPr>
          <p:cNvPr id="22" name="Text 20"/>
          <p:cNvSpPr/>
          <p:nvPr/>
        </p:nvSpPr>
        <p:spPr>
          <a:xfrm>
            <a:off x="1530906" y="5554980"/>
            <a:ext cx="5670947" cy="362903"/>
          </a:xfrm>
          <a:prstGeom prst="rect">
            <a:avLst/>
          </a:prstGeom>
          <a:noFill/>
          <a:ln/>
        </p:spPr>
        <p:txBody>
          <a:bodyPr wrap="non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Recommendations based on user preferences</a:t>
            </a:r>
            <a:endParaRPr lang="en-US" sz="1750" dirty="0"/>
          </a:p>
        </p:txBody>
      </p:sp>
      <p:sp>
        <p:nvSpPr>
          <p:cNvPr id="23" name="Shape 21"/>
          <p:cNvSpPr/>
          <p:nvPr/>
        </p:nvSpPr>
        <p:spPr>
          <a:xfrm>
            <a:off x="7428667" y="5064562"/>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24" name="Text 22"/>
          <p:cNvSpPr/>
          <p:nvPr/>
        </p:nvSpPr>
        <p:spPr>
          <a:xfrm>
            <a:off x="7580233" y="5149572"/>
            <a:ext cx="207169"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6</a:t>
            </a:r>
            <a:endParaRPr lang="en-US" sz="2650" dirty="0"/>
          </a:p>
        </p:txBody>
      </p:sp>
      <p:sp>
        <p:nvSpPr>
          <p:cNvPr id="25" name="Text 23"/>
          <p:cNvSpPr/>
          <p:nvPr/>
        </p:nvSpPr>
        <p:spPr>
          <a:xfrm>
            <a:off x="8165783" y="3726858"/>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Dataset Details</a:t>
            </a:r>
            <a:endParaRPr lang="en-US" sz="2200" dirty="0"/>
          </a:p>
        </p:txBody>
      </p:sp>
      <p:sp>
        <p:nvSpPr>
          <p:cNvPr id="26" name="Text 24"/>
          <p:cNvSpPr/>
          <p:nvPr/>
        </p:nvSpPr>
        <p:spPr>
          <a:xfrm>
            <a:off x="8112434" y="4209971"/>
            <a:ext cx="5670947" cy="362903"/>
          </a:xfrm>
          <a:prstGeom prst="rect">
            <a:avLst/>
          </a:prstGeom>
          <a:noFill/>
          <a:ln/>
        </p:spPr>
        <p:txBody>
          <a:bodyPr wrap="non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The data that powers the system</a:t>
            </a:r>
            <a:endParaRPr lang="en-US" sz="1750" dirty="0"/>
          </a:p>
        </p:txBody>
      </p:sp>
      <p:sp>
        <p:nvSpPr>
          <p:cNvPr id="27" name="Shape 25"/>
          <p:cNvSpPr/>
          <p:nvPr/>
        </p:nvSpPr>
        <p:spPr>
          <a:xfrm>
            <a:off x="793790" y="6399848"/>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28" name="Text 26"/>
          <p:cNvSpPr/>
          <p:nvPr/>
        </p:nvSpPr>
        <p:spPr>
          <a:xfrm>
            <a:off x="948690" y="6484858"/>
            <a:ext cx="200382"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7</a:t>
            </a:r>
            <a:endParaRPr lang="en-US" sz="2650" dirty="0"/>
          </a:p>
        </p:txBody>
      </p:sp>
      <p:sp>
        <p:nvSpPr>
          <p:cNvPr id="29" name="Text 27"/>
          <p:cNvSpPr/>
          <p:nvPr/>
        </p:nvSpPr>
        <p:spPr>
          <a:xfrm>
            <a:off x="8112434" y="6388857"/>
            <a:ext cx="2993827" cy="354330"/>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Pre-trained Models</a:t>
            </a:r>
            <a:endParaRPr lang="en-US" sz="2200" dirty="0"/>
          </a:p>
        </p:txBody>
      </p:sp>
      <p:sp>
        <p:nvSpPr>
          <p:cNvPr id="30" name="Text 28"/>
          <p:cNvSpPr/>
          <p:nvPr/>
        </p:nvSpPr>
        <p:spPr>
          <a:xfrm>
            <a:off x="8090535" y="6796990"/>
            <a:ext cx="5670947" cy="362903"/>
          </a:xfrm>
          <a:prstGeom prst="rect">
            <a:avLst/>
          </a:prstGeom>
          <a:noFill/>
          <a:ln/>
        </p:spPr>
        <p:txBody>
          <a:bodyPr wrap="non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VGG16, DenseNet, MobileNet</a:t>
            </a:r>
            <a:endParaRPr lang="en-US" sz="1750" dirty="0"/>
          </a:p>
        </p:txBody>
      </p:sp>
      <p:sp>
        <p:nvSpPr>
          <p:cNvPr id="31" name="Shape 29"/>
          <p:cNvSpPr/>
          <p:nvPr/>
        </p:nvSpPr>
        <p:spPr>
          <a:xfrm>
            <a:off x="7428667" y="6399848"/>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32" name="Text 30"/>
          <p:cNvSpPr/>
          <p:nvPr/>
        </p:nvSpPr>
        <p:spPr>
          <a:xfrm>
            <a:off x="7575233" y="6484858"/>
            <a:ext cx="217051"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8</a:t>
            </a:r>
            <a:endParaRPr lang="en-US" sz="2650" dirty="0"/>
          </a:p>
        </p:txBody>
      </p:sp>
      <p:sp>
        <p:nvSpPr>
          <p:cNvPr id="33" name="Text 31"/>
          <p:cNvSpPr/>
          <p:nvPr/>
        </p:nvSpPr>
        <p:spPr>
          <a:xfrm>
            <a:off x="1530906" y="6391275"/>
            <a:ext cx="3696295" cy="354330"/>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Comparing Approaches</a:t>
            </a:r>
            <a:endParaRPr lang="en-US" sz="2200" dirty="0"/>
          </a:p>
        </p:txBody>
      </p:sp>
      <p:sp>
        <p:nvSpPr>
          <p:cNvPr id="34" name="Text 32"/>
          <p:cNvSpPr/>
          <p:nvPr/>
        </p:nvSpPr>
        <p:spPr>
          <a:xfrm>
            <a:off x="1530906" y="6796991"/>
            <a:ext cx="5670947" cy="362903"/>
          </a:xfrm>
          <a:prstGeom prst="rect">
            <a:avLst/>
          </a:prstGeom>
          <a:noFill/>
          <a:ln/>
        </p:spPr>
        <p:txBody>
          <a:bodyPr wrap="non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Content vs. collaborative filtering</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89" y="1102051"/>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Empowering Personalized Style</a:t>
            </a:r>
            <a:endParaRPr lang="en-US" sz="4450" dirty="0"/>
          </a:p>
        </p:txBody>
      </p:sp>
      <p:sp>
        <p:nvSpPr>
          <p:cNvPr id="4" name="Text 1"/>
          <p:cNvSpPr/>
          <p:nvPr/>
        </p:nvSpPr>
        <p:spPr>
          <a:xfrm>
            <a:off x="6280190" y="2820959"/>
            <a:ext cx="7968245" cy="725805"/>
          </a:xfrm>
          <a:prstGeom prst="rect">
            <a:avLst/>
          </a:prstGeom>
          <a:noFill/>
          <a:ln/>
        </p:spPr>
        <p:txBody>
          <a:bodyPr wrap="square" lIns="0" tIns="0" rIns="0" bIns="0" rtlCol="0" anchor="t"/>
          <a:lstStyle/>
          <a:p>
            <a:pPr marL="0" indent="0">
              <a:lnSpc>
                <a:spcPts val="2850"/>
              </a:lnSpc>
              <a:buNone/>
            </a:pPr>
            <a:r>
              <a:rPr lang="en-US" sz="2400" dirty="0">
                <a:solidFill>
                  <a:srgbClr val="F2F0F4"/>
                </a:solidFill>
                <a:latin typeface="Montserrat" pitchFamily="34" charset="0"/>
              </a:rPr>
              <a:t>Goal: create an AI-powered personal stylist that helps users discover new styles, find clothing they love, and express themselves confidently.</a:t>
            </a:r>
          </a:p>
        </p:txBody>
      </p:sp>
      <p:sp>
        <p:nvSpPr>
          <p:cNvPr id="5" name="Rectangle 1">
            <a:extLst>
              <a:ext uri="{FF2B5EF4-FFF2-40B4-BE49-F238E27FC236}">
                <a16:creationId xmlns:a16="http://schemas.microsoft.com/office/drawing/2014/main" id="{92A445FD-EB27-7BF3-E247-8FB337ED6F4A}"/>
              </a:ext>
            </a:extLst>
          </p:cNvPr>
          <p:cNvSpPr>
            <a:spLocks noChangeArrowheads="1"/>
          </p:cNvSpPr>
          <p:nvPr/>
        </p:nvSpPr>
        <p:spPr bwMode="auto">
          <a:xfrm>
            <a:off x="6192455" y="4032780"/>
            <a:ext cx="8345347"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sz="2400" dirty="0">
                <a:solidFill>
                  <a:srgbClr val="F2F0F4"/>
                </a:solidFill>
                <a:latin typeface="Montserrat" pitchFamily="34" charset="0"/>
              </a:rPr>
              <a:t>Develop an AI-based system to recommend clothing items.</a:t>
            </a:r>
          </a:p>
          <a:p>
            <a:pPr marL="0" marR="0" lvl="0" indent="0" algn="l" defTabSz="914400" rtl="0" eaLnBrk="0" fontAlgn="base" latinLnBrk="0" hangingPunct="0">
              <a:lnSpc>
                <a:spcPct val="100000"/>
              </a:lnSpc>
              <a:spcBef>
                <a:spcPct val="0"/>
              </a:spcBef>
              <a:spcAft>
                <a:spcPct val="0"/>
              </a:spcAft>
              <a:buClrTx/>
              <a:buSzTx/>
              <a:tabLst/>
            </a:pPr>
            <a:endParaRPr lang="en-US" altLang="en-US" sz="2400" dirty="0">
              <a:solidFill>
                <a:srgbClr val="F2F0F4"/>
              </a:solidFill>
              <a:latin typeface="Montserrat"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sz="2400" dirty="0">
                <a:solidFill>
                  <a:srgbClr val="F2F0F4"/>
                </a:solidFill>
                <a:latin typeface="Montserrat" pitchFamily="34" charset="0"/>
              </a:rPr>
              <a:t>Enhance user experience with personalized and visually appealing suggestions.</a:t>
            </a:r>
          </a:p>
          <a:p>
            <a:pPr marL="0" marR="0" lvl="0" indent="0" algn="l" defTabSz="914400" rtl="0" eaLnBrk="0" fontAlgn="base" latinLnBrk="0" hangingPunct="0">
              <a:lnSpc>
                <a:spcPct val="100000"/>
              </a:lnSpc>
              <a:spcBef>
                <a:spcPct val="0"/>
              </a:spcBef>
              <a:spcAft>
                <a:spcPct val="0"/>
              </a:spcAft>
              <a:buClrTx/>
              <a:buSzTx/>
              <a:tabLst/>
            </a:pPr>
            <a:endParaRPr lang="en-US" altLang="en-US" sz="2400" dirty="0">
              <a:solidFill>
                <a:srgbClr val="F2F0F4"/>
              </a:solidFill>
              <a:latin typeface="Montserrat"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sz="2400" dirty="0">
                <a:solidFill>
                  <a:srgbClr val="F2F0F4"/>
                </a:solidFill>
                <a:latin typeface="Montserrat" pitchFamily="34" charset="0"/>
              </a:rPr>
              <a:t>Leverage data and AI to match user preferences with suitable products.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362795"/>
            <a:ext cx="8444032" cy="708779"/>
          </a:xfrm>
          <a:prstGeom prst="rect">
            <a:avLst/>
          </a:prstGeom>
          <a:noFill/>
          <a:ln/>
        </p:spPr>
        <p:txBody>
          <a:bodyPr wrap="non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AI Stylist: System Architecture</a:t>
            </a:r>
            <a:endParaRPr lang="en-US" sz="4450" dirty="0"/>
          </a:p>
        </p:txBody>
      </p:sp>
      <p:sp>
        <p:nvSpPr>
          <p:cNvPr id="3" name="Text 1"/>
          <p:cNvSpPr/>
          <p:nvPr/>
        </p:nvSpPr>
        <p:spPr>
          <a:xfrm>
            <a:off x="793790" y="363855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F0F4"/>
                </a:solidFill>
                <a:latin typeface="Montserrat" pitchFamily="34" charset="0"/>
                <a:ea typeface="Montserrat" pitchFamily="34" charset="-122"/>
                <a:cs typeface="Montserrat" pitchFamily="34" charset="-120"/>
              </a:rPr>
              <a:t>User Interaction</a:t>
            </a:r>
            <a:endParaRPr lang="en-US" sz="2200" dirty="0"/>
          </a:p>
        </p:txBody>
      </p:sp>
      <p:sp>
        <p:nvSpPr>
          <p:cNvPr id="4" name="Text 2"/>
          <p:cNvSpPr/>
          <p:nvPr/>
        </p:nvSpPr>
        <p:spPr>
          <a:xfrm>
            <a:off x="793790" y="4219694"/>
            <a:ext cx="2845594" cy="1088708"/>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Input: User preferences, style goals, and visual queries</a:t>
            </a:r>
            <a:endParaRPr lang="en-US" sz="1750" dirty="0"/>
          </a:p>
        </p:txBody>
      </p:sp>
      <p:sp>
        <p:nvSpPr>
          <p:cNvPr id="5" name="Text 3"/>
          <p:cNvSpPr/>
          <p:nvPr/>
        </p:nvSpPr>
        <p:spPr>
          <a:xfrm>
            <a:off x="4200406" y="363855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F0F4"/>
                </a:solidFill>
                <a:latin typeface="Montserrat" pitchFamily="34" charset="0"/>
                <a:ea typeface="Montserrat" pitchFamily="34" charset="-122"/>
                <a:cs typeface="Montserrat" pitchFamily="34" charset="-120"/>
              </a:rPr>
              <a:t>Image Processing</a:t>
            </a:r>
            <a:endParaRPr lang="en-US" sz="2200" dirty="0"/>
          </a:p>
        </p:txBody>
      </p:sp>
      <p:sp>
        <p:nvSpPr>
          <p:cNvPr id="6" name="Text 4"/>
          <p:cNvSpPr/>
          <p:nvPr/>
        </p:nvSpPr>
        <p:spPr>
          <a:xfrm>
            <a:off x="4200406" y="4219694"/>
            <a:ext cx="2845594" cy="725805"/>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Analyzing clothing images, extracting visual features</a:t>
            </a:r>
            <a:endParaRPr lang="en-US" sz="1750" dirty="0"/>
          </a:p>
        </p:txBody>
      </p:sp>
      <p:sp>
        <p:nvSpPr>
          <p:cNvPr id="7" name="Text 5"/>
          <p:cNvSpPr/>
          <p:nvPr/>
        </p:nvSpPr>
        <p:spPr>
          <a:xfrm>
            <a:off x="7607022" y="3638550"/>
            <a:ext cx="2845594" cy="708660"/>
          </a:xfrm>
          <a:prstGeom prst="rect">
            <a:avLst/>
          </a:prstGeom>
          <a:noFill/>
          <a:ln/>
        </p:spPr>
        <p:txBody>
          <a:bodyPr wrap="square" lIns="0" tIns="0" rIns="0" bIns="0" rtlCol="0" anchor="t"/>
          <a:lstStyle/>
          <a:p>
            <a:pPr marL="0" indent="0">
              <a:lnSpc>
                <a:spcPts val="2750"/>
              </a:lnSpc>
              <a:buNone/>
            </a:pPr>
            <a:r>
              <a:rPr lang="en-US" sz="2200" dirty="0">
                <a:solidFill>
                  <a:srgbClr val="F2F0F4"/>
                </a:solidFill>
                <a:latin typeface="Montserrat" pitchFamily="34" charset="0"/>
                <a:ea typeface="Montserrat" pitchFamily="34" charset="-122"/>
                <a:cs typeface="Montserrat" pitchFamily="34" charset="-120"/>
              </a:rPr>
              <a:t>Recommendation Engine</a:t>
            </a:r>
            <a:endParaRPr lang="en-US" sz="2200" dirty="0"/>
          </a:p>
        </p:txBody>
      </p:sp>
      <p:sp>
        <p:nvSpPr>
          <p:cNvPr id="8" name="Text 6"/>
          <p:cNvSpPr/>
          <p:nvPr/>
        </p:nvSpPr>
        <p:spPr>
          <a:xfrm>
            <a:off x="7607022" y="4574024"/>
            <a:ext cx="2845594" cy="1088708"/>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Content-based and collaborative filtering algorithms</a:t>
            </a:r>
            <a:endParaRPr lang="en-US" sz="1750" dirty="0"/>
          </a:p>
        </p:txBody>
      </p:sp>
      <p:sp>
        <p:nvSpPr>
          <p:cNvPr id="9" name="Text 7"/>
          <p:cNvSpPr/>
          <p:nvPr/>
        </p:nvSpPr>
        <p:spPr>
          <a:xfrm>
            <a:off x="11013638" y="363855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F0F4"/>
                </a:solidFill>
                <a:latin typeface="Montserrat" pitchFamily="34" charset="0"/>
                <a:ea typeface="Montserrat" pitchFamily="34" charset="-122"/>
                <a:cs typeface="Montserrat" pitchFamily="34" charset="-120"/>
              </a:rPr>
              <a:t>User Feedback</a:t>
            </a:r>
            <a:endParaRPr lang="en-US" sz="2200" dirty="0"/>
          </a:p>
        </p:txBody>
      </p:sp>
      <p:sp>
        <p:nvSpPr>
          <p:cNvPr id="10" name="Text 8"/>
          <p:cNvSpPr/>
          <p:nvPr/>
        </p:nvSpPr>
        <p:spPr>
          <a:xfrm>
            <a:off x="11013638" y="4219694"/>
            <a:ext cx="2845594" cy="1088708"/>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Learning from user interactions and improving recommendations</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12510" y="3353127"/>
            <a:ext cx="7117913" cy="708779"/>
          </a:xfrm>
          <a:prstGeom prst="rect">
            <a:avLst/>
          </a:prstGeom>
          <a:noFill/>
          <a:ln/>
        </p:spPr>
        <p:txBody>
          <a:bodyPr wrap="non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Dataset: Fashion Insights</a:t>
            </a:r>
            <a:endParaRPr lang="en-US" sz="4450" dirty="0"/>
          </a:p>
        </p:txBody>
      </p:sp>
      <p:sp>
        <p:nvSpPr>
          <p:cNvPr id="4" name="Text 1"/>
          <p:cNvSpPr/>
          <p:nvPr/>
        </p:nvSpPr>
        <p:spPr>
          <a:xfrm>
            <a:off x="793791" y="4230170"/>
            <a:ext cx="10067250" cy="582098"/>
          </a:xfrm>
          <a:prstGeom prst="rect">
            <a:avLst/>
          </a:prstGeom>
          <a:noFill/>
          <a:ln/>
        </p:spPr>
        <p:txBody>
          <a:bodyPr wrap="none" lIns="0" tIns="0" rIns="0" bIns="0" rtlCol="0" anchor="t"/>
          <a:lstStyle/>
          <a:p>
            <a:pPr>
              <a:lnSpc>
                <a:spcPts val="2850"/>
              </a:lnSpc>
            </a:pPr>
            <a:r>
              <a:rPr lang="en-US" sz="2400" dirty="0">
                <a:solidFill>
                  <a:srgbClr val="F2F0F4"/>
                </a:solidFill>
                <a:latin typeface="Montserrat" pitchFamily="34" charset="0"/>
              </a:rPr>
              <a:t>Dataset: millions of clothing images, tagged with attributes </a:t>
            </a:r>
          </a:p>
          <a:p>
            <a:pPr>
              <a:lnSpc>
                <a:spcPts val="2850"/>
              </a:lnSpc>
            </a:pPr>
            <a:r>
              <a:rPr lang="en-US" sz="2400" dirty="0">
                <a:solidFill>
                  <a:srgbClr val="F2F0F4"/>
                </a:solidFill>
                <a:latin typeface="Montserrat" pitchFamily="34" charset="0"/>
              </a:rPr>
              <a:t>such as brand, style, color, size, and price.</a:t>
            </a:r>
          </a:p>
          <a:p>
            <a:pPr marL="0" indent="0">
              <a:lnSpc>
                <a:spcPts val="2850"/>
              </a:lnSpc>
              <a:buNone/>
            </a:pPr>
            <a:endParaRPr lang="en-US" sz="1750" dirty="0"/>
          </a:p>
        </p:txBody>
      </p:sp>
      <p:sp>
        <p:nvSpPr>
          <p:cNvPr id="5" name="Rectangle 1">
            <a:extLst>
              <a:ext uri="{FF2B5EF4-FFF2-40B4-BE49-F238E27FC236}">
                <a16:creationId xmlns:a16="http://schemas.microsoft.com/office/drawing/2014/main" id="{D07E3131-2CBC-43DC-77B3-5F6FADDDF551}"/>
              </a:ext>
            </a:extLst>
          </p:cNvPr>
          <p:cNvSpPr>
            <a:spLocks noChangeArrowheads="1"/>
          </p:cNvSpPr>
          <p:nvPr/>
        </p:nvSpPr>
        <p:spPr bwMode="auto">
          <a:xfrm>
            <a:off x="631230" y="5150627"/>
            <a:ext cx="10895290"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rgbClr val="F2F0F4"/>
                </a:solidFill>
                <a:latin typeface="Montserrat" pitchFamily="34" charset="0"/>
              </a:rPr>
              <a:t>Purpose: Provides data to recommend clothing items.</a:t>
            </a:r>
          </a:p>
          <a:p>
            <a:pPr marL="0" marR="0" lvl="0" indent="0" algn="l" defTabSz="914400" rtl="0" eaLnBrk="0" fontAlgn="base" latinLnBrk="0" hangingPunct="0">
              <a:lnSpc>
                <a:spcPct val="100000"/>
              </a:lnSpc>
              <a:spcBef>
                <a:spcPct val="0"/>
              </a:spcBef>
              <a:spcAft>
                <a:spcPct val="0"/>
              </a:spcAft>
              <a:buClrTx/>
              <a:buSzTx/>
              <a:tabLst/>
            </a:pPr>
            <a:endParaRPr lang="en-US" altLang="en-US" sz="2400" dirty="0">
              <a:solidFill>
                <a:srgbClr val="F2F0F4"/>
              </a:solidFill>
              <a:latin typeface="Montserrat"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rgbClr val="F2F0F4"/>
                </a:solidFill>
                <a:latin typeface="Montserrat" pitchFamily="34" charset="0"/>
              </a:rPr>
              <a:t>Features:</a:t>
            </a:r>
          </a:p>
          <a:p>
            <a:pPr marL="0" marR="0" lvl="0" indent="0" algn="l" defTabSz="914400" rtl="0" eaLnBrk="0" fontAlgn="base" latinLnBrk="0" hangingPunct="0">
              <a:lnSpc>
                <a:spcPct val="100000"/>
              </a:lnSpc>
              <a:spcBef>
                <a:spcPct val="0"/>
              </a:spcBef>
              <a:spcAft>
                <a:spcPct val="0"/>
              </a:spcAft>
              <a:buClrTx/>
              <a:buSzTx/>
              <a:tabLst/>
            </a:pPr>
            <a:r>
              <a:rPr lang="en-US" altLang="en-US" sz="2400" dirty="0">
                <a:solidFill>
                  <a:srgbClr val="F2F0F4"/>
                </a:solidFill>
                <a:latin typeface="Montserrat" pitchFamily="34" charset="0"/>
              </a:rPr>
              <a:t>                 Product Details: Name, category, price, and brand.</a:t>
            </a:r>
          </a:p>
          <a:p>
            <a:pPr marL="0" marR="0" lvl="0" indent="0" algn="l" defTabSz="914400" rtl="0" eaLnBrk="0" fontAlgn="base" latinLnBrk="0" hangingPunct="0">
              <a:lnSpc>
                <a:spcPct val="100000"/>
              </a:lnSpc>
              <a:spcBef>
                <a:spcPct val="0"/>
              </a:spcBef>
              <a:spcAft>
                <a:spcPct val="0"/>
              </a:spcAft>
              <a:buClrTx/>
              <a:buSzTx/>
              <a:tabLst/>
            </a:pPr>
            <a:r>
              <a:rPr lang="en-US" altLang="en-US" sz="2400" dirty="0">
                <a:solidFill>
                  <a:srgbClr val="F2F0F4"/>
                </a:solidFill>
                <a:latin typeface="Montserrat" pitchFamily="34" charset="0"/>
              </a:rPr>
              <a:t>                 User Behavior: Ratings, reviews, and purchase history.</a:t>
            </a:r>
          </a:p>
          <a:p>
            <a:pPr marL="0" marR="0" lvl="0" indent="0" algn="l" defTabSz="914400" rtl="0" eaLnBrk="0" fontAlgn="base" latinLnBrk="0" hangingPunct="0">
              <a:lnSpc>
                <a:spcPct val="100000"/>
              </a:lnSpc>
              <a:spcBef>
                <a:spcPct val="0"/>
              </a:spcBef>
              <a:spcAft>
                <a:spcPct val="0"/>
              </a:spcAft>
              <a:buClrTx/>
              <a:buSzTx/>
              <a:tabLst/>
            </a:pPr>
            <a:r>
              <a:rPr lang="en-US" altLang="en-US" sz="2400" dirty="0">
                <a:solidFill>
                  <a:srgbClr val="F2F0F4"/>
                </a:solidFill>
                <a:latin typeface="Montserrat" pitchFamily="34" charset="0"/>
              </a:rPr>
              <a:t>                  Visuals: Images of clothing items.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946190" y="795271"/>
            <a:ext cx="6795849" cy="708779"/>
          </a:xfrm>
          <a:prstGeom prst="rect">
            <a:avLst/>
          </a:prstGeom>
          <a:noFill/>
          <a:ln/>
        </p:spPr>
        <p:txBody>
          <a:bodyPr wrap="non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Content-Based Filtering</a:t>
            </a:r>
            <a:endParaRPr lang="en-US" sz="4450" dirty="0"/>
          </a:p>
        </p:txBody>
      </p:sp>
      <p:sp>
        <p:nvSpPr>
          <p:cNvPr id="5" name="Rectangle 1">
            <a:extLst>
              <a:ext uri="{FF2B5EF4-FFF2-40B4-BE49-F238E27FC236}">
                <a16:creationId xmlns:a16="http://schemas.microsoft.com/office/drawing/2014/main" id="{4FFB36DE-CD4C-FE16-40F6-698486DEAC7A}"/>
              </a:ext>
            </a:extLst>
          </p:cNvPr>
          <p:cNvSpPr>
            <a:spLocks noChangeArrowheads="1"/>
          </p:cNvSpPr>
          <p:nvPr/>
        </p:nvSpPr>
        <p:spPr bwMode="auto">
          <a:xfrm>
            <a:off x="754439" y="1831719"/>
            <a:ext cx="8084761"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sz="2400" dirty="0">
                <a:solidFill>
                  <a:srgbClr val="F2F0F4"/>
                </a:solidFill>
                <a:latin typeface="Montserrat" pitchFamily="34" charset="0"/>
              </a:rPr>
              <a:t>Definition: Content-based filtering recommends items similar to what a user likes by analyzing</a:t>
            </a:r>
          </a:p>
          <a:p>
            <a:pPr marL="0" marR="0" lvl="0" indent="0" algn="l" defTabSz="914400" rtl="0" eaLnBrk="0" fontAlgn="base" latinLnBrk="0" hangingPunct="0">
              <a:lnSpc>
                <a:spcPct val="100000"/>
              </a:lnSpc>
              <a:spcBef>
                <a:spcPct val="0"/>
              </a:spcBef>
              <a:spcAft>
                <a:spcPct val="0"/>
              </a:spcAft>
              <a:buClrTx/>
              <a:buSzTx/>
              <a:tabLst/>
            </a:pPr>
            <a:r>
              <a:rPr lang="en-US" altLang="en-US" sz="2400" dirty="0">
                <a:solidFill>
                  <a:srgbClr val="F2F0F4"/>
                </a:solidFill>
                <a:latin typeface="Montserrat" pitchFamily="34" charset="0"/>
              </a:rPr>
              <a:t>features. These features could include attributes like color, style, genre, or keywords etc..</a:t>
            </a:r>
          </a:p>
          <a:p>
            <a:pPr marL="0" marR="0" lvl="0" indent="0" algn="l" defTabSz="914400" rtl="0" eaLnBrk="0" fontAlgn="base" latinLnBrk="0" hangingPunct="0">
              <a:lnSpc>
                <a:spcPct val="100000"/>
              </a:lnSpc>
              <a:spcBef>
                <a:spcPct val="0"/>
              </a:spcBef>
              <a:spcAft>
                <a:spcPct val="0"/>
              </a:spcAft>
              <a:buClrTx/>
              <a:buSzTx/>
              <a:tabLst/>
            </a:pPr>
            <a:endParaRPr lang="en-US" altLang="en-US" sz="2400" dirty="0">
              <a:solidFill>
                <a:srgbClr val="F2F0F4"/>
              </a:solidFill>
              <a:latin typeface="Montserrat"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sz="2400" dirty="0">
                <a:solidFill>
                  <a:srgbClr val="F2F0F4"/>
                </a:solidFill>
                <a:latin typeface="Montserrat" pitchFamily="34" charset="0"/>
              </a:rPr>
              <a:t>How It Works: Uses item features (e.g., style, color, material) to compute similarity between products.</a:t>
            </a:r>
          </a:p>
          <a:p>
            <a:pPr marL="0" marR="0" lvl="0" indent="0" algn="l" defTabSz="914400" rtl="0" eaLnBrk="0" fontAlgn="base" latinLnBrk="0" hangingPunct="0">
              <a:lnSpc>
                <a:spcPct val="100000"/>
              </a:lnSpc>
              <a:spcBef>
                <a:spcPct val="0"/>
              </a:spcBef>
              <a:spcAft>
                <a:spcPct val="0"/>
              </a:spcAft>
              <a:buClrTx/>
              <a:buSzTx/>
              <a:tabLst/>
            </a:pPr>
            <a:endParaRPr lang="en-US" altLang="en-US" sz="2400" dirty="0">
              <a:solidFill>
                <a:srgbClr val="F2F0F4"/>
              </a:solidFill>
              <a:latin typeface="Montserrat"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sz="2400" dirty="0">
                <a:solidFill>
                  <a:srgbClr val="F2F0F4"/>
                </a:solidFill>
                <a:latin typeface="Montserrat" pitchFamily="34" charset="0"/>
              </a:rPr>
              <a:t>Tools/Techniques: TF-IDF, cosine similarity, embeddings.</a:t>
            </a:r>
          </a:p>
          <a:p>
            <a:pPr marL="0" marR="0" lvl="0" indent="0" algn="l" defTabSz="914400" rtl="0" eaLnBrk="0" fontAlgn="base" latinLnBrk="0" hangingPunct="0">
              <a:lnSpc>
                <a:spcPct val="100000"/>
              </a:lnSpc>
              <a:spcBef>
                <a:spcPct val="0"/>
              </a:spcBef>
              <a:spcAft>
                <a:spcPct val="0"/>
              </a:spcAft>
              <a:buClrTx/>
              <a:buSzTx/>
              <a:tabLst/>
            </a:pPr>
            <a:endParaRPr lang="en-US" altLang="en-US" sz="2400" dirty="0">
              <a:solidFill>
                <a:srgbClr val="F2F0F4"/>
              </a:solidFill>
              <a:latin typeface="Montserrat"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sz="2400" dirty="0">
                <a:solidFill>
                  <a:srgbClr val="F2F0F4"/>
                </a:solidFill>
                <a:latin typeface="Montserrat" pitchFamily="34" charset="0"/>
              </a:rPr>
              <a:t>Example: A user buys a round neck t-shirt. The system recommends similar items with different types of round neck t-shirts based on similar pattern.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83838"/>
            <a:ext cx="6202799" cy="708779"/>
          </a:xfrm>
          <a:prstGeom prst="rect">
            <a:avLst/>
          </a:prstGeom>
          <a:noFill/>
          <a:ln/>
        </p:spPr>
        <p:txBody>
          <a:bodyPr wrap="non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Collaborative Filtering</a:t>
            </a:r>
            <a:endParaRPr lang="en-US" sz="4450" dirty="0"/>
          </a:p>
        </p:txBody>
      </p:sp>
      <p:sp>
        <p:nvSpPr>
          <p:cNvPr id="5" name="Rectangle 1">
            <a:extLst>
              <a:ext uri="{FF2B5EF4-FFF2-40B4-BE49-F238E27FC236}">
                <a16:creationId xmlns:a16="http://schemas.microsoft.com/office/drawing/2014/main" id="{96880708-623E-EECD-34F8-564D0486F392}"/>
              </a:ext>
            </a:extLst>
          </p:cNvPr>
          <p:cNvSpPr>
            <a:spLocks noChangeArrowheads="1"/>
          </p:cNvSpPr>
          <p:nvPr/>
        </p:nvSpPr>
        <p:spPr bwMode="auto">
          <a:xfrm>
            <a:off x="6126480" y="2051209"/>
            <a:ext cx="8199120" cy="44319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rgbClr val="F2F0F4"/>
                </a:solidFill>
                <a:latin typeface="Montserrat" pitchFamily="34" charset="0"/>
              </a:rPr>
              <a:t>Recommends items based on user behavior or preferences.</a:t>
            </a:r>
          </a:p>
          <a:p>
            <a:pPr marL="0" marR="0" lvl="0" indent="0" algn="l" defTabSz="914400" rtl="0" eaLnBrk="0" fontAlgn="base" latinLnBrk="0" hangingPunct="0">
              <a:lnSpc>
                <a:spcPct val="100000"/>
              </a:lnSpc>
              <a:spcBef>
                <a:spcPct val="0"/>
              </a:spcBef>
              <a:spcAft>
                <a:spcPct val="0"/>
              </a:spcAft>
              <a:buClrTx/>
              <a:buSzTx/>
              <a:tabLst/>
            </a:pPr>
            <a:endParaRPr lang="en-US" altLang="en-US" sz="2400" dirty="0">
              <a:solidFill>
                <a:srgbClr val="F2F0F4"/>
              </a:solidFill>
              <a:latin typeface="Montserrat"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rgbClr val="F2F0F4"/>
                </a:solidFill>
                <a:latin typeface="Montserrat" pitchFamily="34" charset="0"/>
              </a:rPr>
              <a:t>User-based: Suggests items liked by similar users.</a:t>
            </a:r>
          </a:p>
          <a:p>
            <a:pPr marL="0" marR="0" lvl="0" indent="0" algn="l" defTabSz="914400" rtl="0" eaLnBrk="0" fontAlgn="base" latinLnBrk="0" hangingPunct="0">
              <a:lnSpc>
                <a:spcPct val="100000"/>
              </a:lnSpc>
              <a:spcBef>
                <a:spcPct val="0"/>
              </a:spcBef>
              <a:spcAft>
                <a:spcPct val="0"/>
              </a:spcAft>
              <a:buClrTx/>
              <a:buSzTx/>
              <a:tabLst/>
            </a:pPr>
            <a:endParaRPr lang="en-US" altLang="en-US" sz="2400" dirty="0">
              <a:solidFill>
                <a:srgbClr val="F2F0F4"/>
              </a:solidFill>
              <a:latin typeface="Montserrat"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rgbClr val="F2F0F4"/>
                </a:solidFill>
                <a:latin typeface="Montserrat" pitchFamily="34" charset="0"/>
              </a:rPr>
              <a:t>Item-based: Recommends items frequently liked together.</a:t>
            </a:r>
          </a:p>
          <a:p>
            <a:pPr marL="0" marR="0" lvl="0" indent="0" algn="l" defTabSz="914400" rtl="0" eaLnBrk="0" fontAlgn="base" latinLnBrk="0" hangingPunct="0">
              <a:lnSpc>
                <a:spcPct val="100000"/>
              </a:lnSpc>
              <a:spcBef>
                <a:spcPct val="0"/>
              </a:spcBef>
              <a:spcAft>
                <a:spcPct val="0"/>
              </a:spcAft>
              <a:buClrTx/>
              <a:buSzTx/>
              <a:tabLst/>
            </a:pPr>
            <a:endParaRPr lang="en-US" altLang="en-US" sz="2400" dirty="0">
              <a:solidFill>
                <a:srgbClr val="F2F0F4"/>
              </a:solidFill>
              <a:latin typeface="Montserrat"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rgbClr val="F2F0F4"/>
                </a:solidFill>
                <a:latin typeface="Montserrat" pitchFamily="34" charset="0"/>
              </a:rPr>
              <a:t>Example: A user buys a shirt, and the system recommends matching pants based on what others who bought the same shirt also purchased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89" y="1368270"/>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Content vs. Collaborative Filtering</a:t>
            </a:r>
            <a:endParaRPr lang="en-US" sz="4450" dirty="0"/>
          </a:p>
        </p:txBody>
      </p:sp>
      <p:sp>
        <p:nvSpPr>
          <p:cNvPr id="4" name="Text 1"/>
          <p:cNvSpPr/>
          <p:nvPr/>
        </p:nvSpPr>
        <p:spPr>
          <a:xfrm>
            <a:off x="793790" y="3183863"/>
            <a:ext cx="7556421" cy="725805"/>
          </a:xfrm>
          <a:prstGeom prst="rect">
            <a:avLst/>
          </a:prstGeom>
          <a:noFill/>
          <a:ln/>
        </p:spPr>
        <p:txBody>
          <a:bodyPr wrap="square" lIns="0" tIns="0" rIns="0" bIns="0" rtlCol="0" anchor="t"/>
          <a:lstStyle/>
          <a:p>
            <a:pPr marL="0" indent="0">
              <a:lnSpc>
                <a:spcPts val="2850"/>
              </a:lnSpc>
              <a:buNone/>
            </a:pPr>
            <a:r>
              <a:rPr lang="en-US" sz="1600" dirty="0">
                <a:solidFill>
                  <a:srgbClr val="F2F0F4"/>
                </a:solidFill>
                <a:latin typeface="Montserrat" pitchFamily="34" charset="0"/>
              </a:rPr>
              <a:t>Content-based</a:t>
            </a:r>
            <a:r>
              <a:rPr lang="en-US" sz="1750" dirty="0">
                <a:solidFill>
                  <a:srgbClr val="DCD7E5"/>
                </a:solidFill>
                <a:latin typeface="Heebo Light" pitchFamily="34" charset="0"/>
                <a:ea typeface="Heebo Light" pitchFamily="34" charset="-122"/>
                <a:cs typeface="Heebo Light" pitchFamily="34" charset="-120"/>
              </a:rPr>
              <a:t> </a:t>
            </a:r>
            <a:r>
              <a:rPr lang="en-US" sz="1600" dirty="0">
                <a:solidFill>
                  <a:srgbClr val="F2F0F4"/>
                </a:solidFill>
                <a:latin typeface="Montserrat" pitchFamily="34" charset="0"/>
              </a:rPr>
              <a:t>filtering</a:t>
            </a:r>
            <a:r>
              <a:rPr lang="en-US" sz="1750" dirty="0">
                <a:solidFill>
                  <a:srgbClr val="DCD7E5"/>
                </a:solidFill>
                <a:latin typeface="Heebo Light" pitchFamily="34" charset="0"/>
                <a:ea typeface="Heebo Light" pitchFamily="34" charset="-122"/>
                <a:cs typeface="Heebo Light" pitchFamily="34" charset="-120"/>
              </a:rPr>
              <a:t> </a:t>
            </a:r>
            <a:r>
              <a:rPr lang="en-US" sz="1600" dirty="0">
                <a:solidFill>
                  <a:srgbClr val="F2F0F4"/>
                </a:solidFill>
                <a:latin typeface="Montserrat" pitchFamily="34" charset="0"/>
              </a:rPr>
              <a:t>focuses on visual similarity, while collaborative filtering considers user preferences and interactions</a:t>
            </a:r>
            <a:r>
              <a:rPr lang="en-US" sz="1750" dirty="0">
                <a:solidFill>
                  <a:srgbClr val="DCD7E5"/>
                </a:solidFill>
                <a:latin typeface="Heebo Light" pitchFamily="34" charset="0"/>
                <a:ea typeface="Heebo Light" pitchFamily="34" charset="-122"/>
                <a:cs typeface="Heebo Light" pitchFamily="34" charset="-120"/>
              </a:rPr>
              <a:t>.</a:t>
            </a:r>
          </a:p>
          <a:p>
            <a:pPr marL="0" indent="0">
              <a:lnSpc>
                <a:spcPts val="2850"/>
              </a:lnSpc>
              <a:buNone/>
            </a:pPr>
            <a:endParaRPr lang="en-US" sz="1750" dirty="0"/>
          </a:p>
        </p:txBody>
      </p:sp>
      <p:sp>
        <p:nvSpPr>
          <p:cNvPr id="5" name="Rectangle 1">
            <a:extLst>
              <a:ext uri="{FF2B5EF4-FFF2-40B4-BE49-F238E27FC236}">
                <a16:creationId xmlns:a16="http://schemas.microsoft.com/office/drawing/2014/main" id="{97351FD9-4225-005C-B756-BE0CA2CBBA9B}"/>
              </a:ext>
            </a:extLst>
          </p:cNvPr>
          <p:cNvSpPr>
            <a:spLocks noChangeArrowheads="1"/>
          </p:cNvSpPr>
          <p:nvPr/>
        </p:nvSpPr>
        <p:spPr bwMode="auto">
          <a:xfrm>
            <a:off x="793791" y="4133940"/>
            <a:ext cx="7702028" cy="2356247"/>
          </a:xfrm>
          <a:prstGeom prst="rect">
            <a:avLst/>
          </a:prstGeom>
          <a:noFill/>
          <a:ln/>
        </p:spPr>
        <p:txBody>
          <a:bodyPr wrap="square" lIns="0" tIns="0" rIns="0" bIns="0" rtlCol="0" anchor="t"/>
          <a:lstStyle/>
          <a:p>
            <a:pPr>
              <a:lnSpc>
                <a:spcPts val="2850"/>
              </a:lnSpc>
            </a:pPr>
            <a:r>
              <a:rPr lang="en-US" altLang="en-US" sz="1600" dirty="0">
                <a:solidFill>
                  <a:srgbClr val="F2F0F4"/>
                </a:solidFill>
                <a:latin typeface="Montserrat" pitchFamily="34" charset="0"/>
              </a:rPr>
              <a:t>Content-Based Filtering:</a:t>
            </a:r>
            <a:br>
              <a:rPr lang="en-US" altLang="en-US" sz="1600" dirty="0">
                <a:solidFill>
                  <a:srgbClr val="F2F0F4"/>
                </a:solidFill>
                <a:latin typeface="Montserrat" pitchFamily="34" charset="0"/>
              </a:rPr>
            </a:br>
            <a:r>
              <a:rPr lang="en-US" altLang="en-US" sz="1600" dirty="0">
                <a:solidFill>
                  <a:srgbClr val="F2F0F4"/>
                </a:solidFill>
                <a:latin typeface="Montserrat" pitchFamily="34" charset="0"/>
              </a:rPr>
              <a:t>Recommends items based on their features (e.g., style, color, material). Suggests similar items to those a user has liked before.</a:t>
            </a:r>
          </a:p>
          <a:p>
            <a:pPr>
              <a:lnSpc>
                <a:spcPts val="2850"/>
              </a:lnSpc>
            </a:pPr>
            <a:endParaRPr lang="en-US" altLang="en-US" sz="1600" dirty="0">
              <a:solidFill>
                <a:srgbClr val="F2F0F4"/>
              </a:solidFill>
              <a:latin typeface="Montserrat" pitchFamily="34" charset="0"/>
            </a:endParaRPr>
          </a:p>
          <a:p>
            <a:pPr>
              <a:lnSpc>
                <a:spcPts val="2850"/>
              </a:lnSpc>
            </a:pPr>
            <a:r>
              <a:rPr lang="en-US" altLang="en-US" sz="1600" dirty="0">
                <a:solidFill>
                  <a:srgbClr val="F2F0F4"/>
                </a:solidFill>
                <a:latin typeface="Montserrat" pitchFamily="34" charset="0"/>
              </a:rPr>
              <a:t>Collaborative Filtering:</a:t>
            </a:r>
            <a:br>
              <a:rPr lang="en-US" altLang="en-US" sz="1600" dirty="0">
                <a:solidFill>
                  <a:srgbClr val="F2F0F4"/>
                </a:solidFill>
                <a:latin typeface="Montserrat" pitchFamily="34" charset="0"/>
              </a:rPr>
            </a:br>
            <a:r>
              <a:rPr lang="en-US" altLang="en-US" sz="1600" dirty="0">
                <a:solidFill>
                  <a:srgbClr val="F2F0F4"/>
                </a:solidFill>
                <a:latin typeface="Montserrat" pitchFamily="34" charset="0"/>
              </a:rPr>
              <a:t>Recommends items based on user behavior and preferences. Suggests items liked by other users with similar tastes.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2134675" y="909659"/>
            <a:ext cx="8724662" cy="725805"/>
          </a:xfrm>
          <a:prstGeom prst="rect">
            <a:avLst/>
          </a:prstGeom>
          <a:noFill/>
          <a:ln/>
        </p:spPr>
        <p:txBody>
          <a:bodyPr wrap="non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Leveraging Pre-trained Models</a:t>
            </a:r>
            <a:endParaRPr lang="en-US" sz="4450" dirty="0"/>
          </a:p>
        </p:txBody>
      </p:sp>
      <p:sp>
        <p:nvSpPr>
          <p:cNvPr id="3" name="Text 1"/>
          <p:cNvSpPr/>
          <p:nvPr/>
        </p:nvSpPr>
        <p:spPr>
          <a:xfrm>
            <a:off x="9608117" y="584830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F0F4"/>
                </a:solidFill>
                <a:latin typeface="Montserrat" pitchFamily="34" charset="0"/>
                <a:ea typeface="Montserrat" pitchFamily="34" charset="-122"/>
                <a:cs typeface="Montserrat" pitchFamily="34" charset="-120"/>
              </a:rPr>
              <a:t>VGG16</a:t>
            </a:r>
            <a:endParaRPr lang="en-US" sz="2200" dirty="0"/>
          </a:p>
        </p:txBody>
      </p:sp>
      <p:sp>
        <p:nvSpPr>
          <p:cNvPr id="4" name="Text 2"/>
          <p:cNvSpPr/>
          <p:nvPr/>
        </p:nvSpPr>
        <p:spPr>
          <a:xfrm>
            <a:off x="9608117" y="6288770"/>
            <a:ext cx="4824320" cy="725805"/>
          </a:xfrm>
          <a:prstGeom prst="rect">
            <a:avLst/>
          </a:prstGeom>
          <a:noFill/>
          <a:ln/>
        </p:spPr>
        <p:txBody>
          <a:bodyPr wrap="square" lIns="0" tIns="0" rIns="0" bIns="0" rtlCol="0" anchor="t"/>
          <a:lstStyle/>
          <a:p>
            <a:pPr marL="0" indent="0">
              <a:lnSpc>
                <a:spcPts val="2850"/>
              </a:lnSpc>
              <a:buNone/>
            </a:pPr>
            <a:r>
              <a:rPr lang="en-US" sz="1600" dirty="0">
                <a:solidFill>
                  <a:srgbClr val="F2F0F4"/>
                </a:solidFill>
                <a:latin typeface="Montserrat" pitchFamily="34" charset="0"/>
              </a:rPr>
              <a:t>A deep CNN model with 16 layers, known for its simplicity and use of small convolution filters (3x3) for image classification tasks.</a:t>
            </a:r>
          </a:p>
        </p:txBody>
      </p:sp>
      <p:sp>
        <p:nvSpPr>
          <p:cNvPr id="5" name="Text 3"/>
          <p:cNvSpPr/>
          <p:nvPr/>
        </p:nvSpPr>
        <p:spPr>
          <a:xfrm>
            <a:off x="9608117" y="385631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F0F4"/>
                </a:solidFill>
                <a:latin typeface="Montserrat" pitchFamily="34" charset="0"/>
                <a:ea typeface="Montserrat" pitchFamily="34" charset="-122"/>
                <a:cs typeface="Montserrat" pitchFamily="34" charset="-120"/>
              </a:rPr>
              <a:t>DenseNet</a:t>
            </a:r>
            <a:endParaRPr lang="en-US" sz="2200" dirty="0"/>
          </a:p>
        </p:txBody>
      </p:sp>
      <p:sp>
        <p:nvSpPr>
          <p:cNvPr id="6" name="Text 4"/>
          <p:cNvSpPr/>
          <p:nvPr/>
        </p:nvSpPr>
        <p:spPr>
          <a:xfrm>
            <a:off x="9608116" y="4341022"/>
            <a:ext cx="4824319" cy="725805"/>
          </a:xfrm>
          <a:prstGeom prst="rect">
            <a:avLst/>
          </a:prstGeom>
          <a:noFill/>
          <a:ln/>
        </p:spPr>
        <p:txBody>
          <a:bodyPr wrap="square" lIns="0" tIns="0" rIns="0" bIns="0" rtlCol="0" anchor="t"/>
          <a:lstStyle/>
          <a:p>
            <a:pPr marL="0" indent="0">
              <a:lnSpc>
                <a:spcPts val="2850"/>
              </a:lnSpc>
              <a:buNone/>
            </a:pPr>
            <a:r>
              <a:rPr lang="en-US" sz="1600" dirty="0">
                <a:solidFill>
                  <a:srgbClr val="F2F0F4"/>
                </a:solidFill>
                <a:latin typeface="Montserrat" pitchFamily="34" charset="0"/>
              </a:rPr>
              <a:t>A CNN model that connects each layer to every other layer to improve feature propagation and reduce parameters.</a:t>
            </a:r>
          </a:p>
        </p:txBody>
      </p:sp>
      <p:sp>
        <p:nvSpPr>
          <p:cNvPr id="7" name="Text 5"/>
          <p:cNvSpPr/>
          <p:nvPr/>
        </p:nvSpPr>
        <p:spPr>
          <a:xfrm>
            <a:off x="9608117" y="20269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F0F4"/>
                </a:solidFill>
                <a:latin typeface="Montserrat" pitchFamily="34" charset="0"/>
                <a:ea typeface="Montserrat" pitchFamily="34" charset="-122"/>
                <a:cs typeface="Montserrat" pitchFamily="34" charset="-120"/>
              </a:rPr>
              <a:t>MobileNet</a:t>
            </a:r>
            <a:endParaRPr lang="en-US" sz="2200" dirty="0"/>
          </a:p>
        </p:txBody>
      </p:sp>
      <p:sp>
        <p:nvSpPr>
          <p:cNvPr id="8" name="Text 6"/>
          <p:cNvSpPr/>
          <p:nvPr/>
        </p:nvSpPr>
        <p:spPr>
          <a:xfrm>
            <a:off x="9608117" y="2429908"/>
            <a:ext cx="4824320" cy="725805"/>
          </a:xfrm>
          <a:prstGeom prst="rect">
            <a:avLst/>
          </a:prstGeom>
          <a:noFill/>
          <a:ln/>
        </p:spPr>
        <p:txBody>
          <a:bodyPr wrap="square" lIns="0" tIns="0" rIns="0" bIns="0" rtlCol="0" anchor="t"/>
          <a:lstStyle/>
          <a:p>
            <a:pPr marL="0" indent="0">
              <a:lnSpc>
                <a:spcPts val="2850"/>
              </a:lnSpc>
              <a:buNone/>
            </a:pPr>
            <a:r>
              <a:rPr lang="en-US" sz="1600" dirty="0">
                <a:solidFill>
                  <a:srgbClr val="F2F0F4"/>
                </a:solidFill>
                <a:latin typeface="Montserrat" pitchFamily="34" charset="0"/>
              </a:rPr>
              <a:t>A lightweight, efficient CNN architecture designed for mobile and embedded devices, prioritizing speed and low resource usage.</a:t>
            </a:r>
          </a:p>
        </p:txBody>
      </p:sp>
      <p:pic>
        <p:nvPicPr>
          <p:cNvPr id="10" name="Picture 9">
            <a:extLst>
              <a:ext uri="{FF2B5EF4-FFF2-40B4-BE49-F238E27FC236}">
                <a16:creationId xmlns:a16="http://schemas.microsoft.com/office/drawing/2014/main" id="{29724D16-46D1-4AED-3733-600E61DC8958}"/>
              </a:ext>
            </a:extLst>
          </p:cNvPr>
          <p:cNvPicPr>
            <a:picLocks noChangeAspect="1"/>
          </p:cNvPicPr>
          <p:nvPr/>
        </p:nvPicPr>
        <p:blipFill>
          <a:blip r:embed="rId3"/>
          <a:stretch>
            <a:fillRect/>
          </a:stretch>
        </p:blipFill>
        <p:spPr>
          <a:xfrm>
            <a:off x="1260321" y="2088238"/>
            <a:ext cx="6054879" cy="492059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5528</TotalTime>
  <Words>738</Words>
  <Application>Microsoft Office PowerPoint</Application>
  <PresentationFormat>Custom</PresentationFormat>
  <Paragraphs>112</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Heebo Light</vt:lpstr>
      <vt:lpstr>Montserrat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MD Ghouse</cp:lastModifiedBy>
  <cp:revision>7</cp:revision>
  <dcterms:created xsi:type="dcterms:W3CDTF">2024-12-19T08:58:54Z</dcterms:created>
  <dcterms:modified xsi:type="dcterms:W3CDTF">2024-12-27T10:00:09Z</dcterms:modified>
</cp:coreProperties>
</file>